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7"/>
  </p:notesMasterIdLst>
  <p:sldIdLst>
    <p:sldId id="284" r:id="rId2"/>
    <p:sldId id="276" r:id="rId3"/>
    <p:sldId id="277" r:id="rId4"/>
    <p:sldId id="278" r:id="rId5"/>
    <p:sldId id="272" r:id="rId6"/>
    <p:sldId id="257" r:id="rId7"/>
    <p:sldId id="258" r:id="rId8"/>
    <p:sldId id="274" r:id="rId9"/>
    <p:sldId id="275" r:id="rId10"/>
    <p:sldId id="261" r:id="rId11"/>
    <p:sldId id="262" r:id="rId12"/>
    <p:sldId id="263" r:id="rId13"/>
    <p:sldId id="264" r:id="rId14"/>
    <p:sldId id="266" r:id="rId15"/>
    <p:sldId id="267" r:id="rId16"/>
    <p:sldId id="268" r:id="rId17"/>
    <p:sldId id="269" r:id="rId18"/>
    <p:sldId id="270" r:id="rId19"/>
    <p:sldId id="273" r:id="rId20"/>
    <p:sldId id="271" r:id="rId21"/>
    <p:sldId id="279" r:id="rId22"/>
    <p:sldId id="280" r:id="rId23"/>
    <p:sldId id="281" r:id="rId24"/>
    <p:sldId id="282" r:id="rId25"/>
    <p:sldId id="283" r:id="rId26"/>
  </p:sldIdLst>
  <p:sldSz cx="9144000" cy="6858000" type="screen4x3"/>
  <p:notesSz cx="6858000" cy="91440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91" autoAdjust="0"/>
    <p:restoredTop sz="94691" autoAdjust="0"/>
  </p:normalViewPr>
  <p:slideViewPr>
    <p:cSldViewPr>
      <p:cViewPr varScale="1">
        <p:scale>
          <a:sx n="107" d="100"/>
          <a:sy n="107" d="100"/>
        </p:scale>
        <p:origin x="-78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972771FB-648E-4ADF-BC19-6D1140D855E2}" type="datetimeFigureOut">
              <a:rPr lang="pt-BR"/>
              <a:pPr>
                <a:defRPr/>
              </a:pPr>
              <a:t>24/05/2011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pt-BR" noProof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A138297C-EF26-43CC-819D-027C718C4CE3}" type="slidenum">
              <a:rPr lang="pt-BR"/>
              <a:pPr>
                <a:defRPr/>
              </a:pPr>
              <a:t>‹#›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Espaço Reservado para Imagem de Slide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2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pt-BR" smtClean="0"/>
              <a:t>17 instituições govenamentais e 63 não gevernamentais</a:t>
            </a:r>
          </a:p>
        </p:txBody>
      </p:sp>
      <p:sp>
        <p:nvSpPr>
          <p:cNvPr id="25603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B436D7E7-2396-4924-916B-7E39A29B7E5F}" type="slidenum">
              <a:rPr lang="pt-BR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11</a:t>
            </a:fld>
            <a:endParaRPr lang="pt-BR">
              <a:cs typeface="Arial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Espaço Reservado para Imagem de Slide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4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pt-BR" smtClean="0"/>
              <a:t>Destaque Sp tem 38 instituições que reponderam ao questionário, 10 governamentais e 28 ONGs.</a:t>
            </a:r>
          </a:p>
        </p:txBody>
      </p:sp>
      <p:sp>
        <p:nvSpPr>
          <p:cNvPr id="28675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F9744805-10DE-466E-9451-BA1221253AEB}" type="slidenum">
              <a:rPr lang="pt-BR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13</a:t>
            </a:fld>
            <a:endParaRPr lang="pt-BR">
              <a:cs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45EA4F-FEF4-4EB1-BF70-729F707EE619}" type="datetimeFigureOut">
              <a:rPr lang="pt-BR"/>
              <a:pPr>
                <a:defRPr/>
              </a:pPr>
              <a:t>24/05/2011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6C9192-894B-443E-B486-F97F20710829}" type="slidenum">
              <a:rPr lang="pt-BR"/>
              <a:pPr>
                <a:defRPr/>
              </a:pPr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D66889-69F5-49A1-97E0-66602F7B2823}" type="datetimeFigureOut">
              <a:rPr lang="pt-BR"/>
              <a:pPr>
                <a:defRPr/>
              </a:pPr>
              <a:t>24/05/2011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D18F7D-2521-433E-8E29-F9A9005DBC68}" type="slidenum">
              <a:rPr lang="pt-BR"/>
              <a:pPr>
                <a:defRPr/>
              </a:pPr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4F9609-60BF-42FB-B532-CEDC1E2B11E6}" type="datetimeFigureOut">
              <a:rPr lang="pt-BR"/>
              <a:pPr>
                <a:defRPr/>
              </a:pPr>
              <a:t>24/05/2011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2A4782-1794-4A8C-A0D1-76FCD4B61D80}" type="slidenum">
              <a:rPr lang="pt-BR"/>
              <a:pPr>
                <a:defRPr/>
              </a:pPr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A21951-7914-46A2-9283-99DC6F8D4DA6}" type="datetimeFigureOut">
              <a:rPr lang="pt-BR"/>
              <a:pPr>
                <a:defRPr/>
              </a:pPr>
              <a:t>24/05/2011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D4076A-1586-4E26-B458-5F622BC15EED}" type="slidenum">
              <a:rPr lang="pt-BR"/>
              <a:pPr>
                <a:defRPr/>
              </a:pPr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3A4FA-06E5-4064-BFC4-D9139BF2CEF8}" type="datetimeFigureOut">
              <a:rPr lang="pt-BR"/>
              <a:pPr>
                <a:defRPr/>
              </a:pPr>
              <a:t>24/05/2011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F0F20C-A880-42FB-9FAA-6B6B3F645987}" type="slidenum">
              <a:rPr lang="pt-BR"/>
              <a:pPr>
                <a:defRPr/>
              </a:pPr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3B63C4-50A1-4306-AD30-D122A630D0A8}" type="datetimeFigureOut">
              <a:rPr lang="pt-BR"/>
              <a:pPr>
                <a:defRPr/>
              </a:pPr>
              <a:t>24/05/2011</a:t>
            </a:fld>
            <a:endParaRPr lang="pt-BR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A59013-D53B-493F-9C31-45D7CDD3F6FA}" type="slidenum">
              <a:rPr lang="pt-BR"/>
              <a:pPr>
                <a:defRPr/>
              </a:pPr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98396F-BE1A-4F53-B43B-0ECD3225602F}" type="datetimeFigureOut">
              <a:rPr lang="pt-BR"/>
              <a:pPr>
                <a:defRPr/>
              </a:pPr>
              <a:t>24/05/2011</a:t>
            </a:fld>
            <a:endParaRPr lang="pt-BR"/>
          </a:p>
        </p:txBody>
      </p:sp>
      <p:sp>
        <p:nvSpPr>
          <p:cNvPr id="8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9E38E8-86C4-4863-9E15-E55C5F7EA63F}" type="slidenum">
              <a:rPr lang="pt-BR"/>
              <a:pPr>
                <a:defRPr/>
              </a:pPr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A5A2C9-9F4A-4659-AA53-E981AC3C29A7}" type="datetimeFigureOut">
              <a:rPr lang="pt-BR"/>
              <a:pPr>
                <a:defRPr/>
              </a:pPr>
              <a:t>24/05/2011</a:t>
            </a:fld>
            <a:endParaRPr lang="pt-BR"/>
          </a:p>
        </p:txBody>
      </p:sp>
      <p:sp>
        <p:nvSpPr>
          <p:cNvPr id="4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301BB9-7895-492F-995A-64D2A9E61827}" type="slidenum">
              <a:rPr lang="pt-BR"/>
              <a:pPr>
                <a:defRPr/>
              </a:pPr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105368-88DF-4F64-9856-6CF099B27F92}" type="datetimeFigureOut">
              <a:rPr lang="pt-BR"/>
              <a:pPr>
                <a:defRPr/>
              </a:pPr>
              <a:t>24/05/2011</a:t>
            </a:fld>
            <a:endParaRPr lang="pt-BR"/>
          </a:p>
        </p:txBody>
      </p:sp>
      <p:sp>
        <p:nvSpPr>
          <p:cNvPr id="3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39793A-13D3-4965-8FCD-B4560FC0A6DE}" type="slidenum">
              <a:rPr lang="pt-BR"/>
              <a:pPr>
                <a:defRPr/>
              </a:pPr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8F5655-B3FC-41DE-A507-A1683F855B3D}" type="datetimeFigureOut">
              <a:rPr lang="pt-BR"/>
              <a:pPr>
                <a:defRPr/>
              </a:pPr>
              <a:t>24/05/2011</a:t>
            </a:fld>
            <a:endParaRPr lang="pt-BR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CC2C1E-8B67-469B-9D6D-1CD3B657BE8A}" type="slidenum">
              <a:rPr lang="pt-BR"/>
              <a:pPr>
                <a:defRPr/>
              </a:pPr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7E940F-8804-4B41-AB7B-CEF557246E6E}" type="datetimeFigureOut">
              <a:rPr lang="pt-BR"/>
              <a:pPr>
                <a:defRPr/>
              </a:pPr>
              <a:t>24/05/2011</a:t>
            </a:fld>
            <a:endParaRPr lang="pt-BR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BDF08A-DE2C-405C-B5C9-B6E9598D54B5}" type="slidenum">
              <a:rPr lang="pt-BR"/>
              <a:pPr>
                <a:defRPr/>
              </a:pPr>
              <a:t>‹#›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ço Reservado para Título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do título mestre</a:t>
            </a:r>
          </a:p>
        </p:txBody>
      </p:sp>
      <p:sp>
        <p:nvSpPr>
          <p:cNvPr id="1027" name="Espaço Reservado para Texto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78DBDDC-9987-4B50-998E-2112E143B7FC}" type="datetimeFigureOut">
              <a:rPr lang="pt-BR"/>
              <a:pPr>
                <a:defRPr/>
              </a:pPr>
              <a:t>24/05/2011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8D10584-9976-4BD0-8E71-B9F7FB62E02C}" type="slidenum">
              <a:rPr lang="pt-BR"/>
              <a:pPr>
                <a:defRPr/>
              </a:pPr>
              <a:t>‹#›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unesco.org/" TargetMode="External"/><Relationship Id="rId2" Type="http://schemas.openxmlformats.org/officeDocument/2006/relationships/hyperlink" Target="http://www.unesco.org.br/" TargetMode="Externa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7" name="Picture 3" descr=" slide.jpg                                                      0025187EMacintosh HD                   C22FF7FA: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00125" y="214313"/>
            <a:ext cx="7143750" cy="6072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Metodologia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pt-BR" sz="2400" dirty="0" smtClean="0"/>
              <a:t>Estudo foi desenvolvido no ano de 2008;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pt-BR" sz="2400" dirty="0" smtClean="0"/>
              <a:t>Base de dados utilizada foi </a:t>
            </a:r>
            <a:r>
              <a:rPr lang="fr-FR" sz="2400" dirty="0" smtClean="0"/>
              <a:t> </a:t>
            </a:r>
            <a:r>
              <a:rPr lang="fr-FR" sz="2400" dirty="0"/>
              <a:t>do Mapeamento </a:t>
            </a:r>
            <a:r>
              <a:rPr lang="fr-FR" sz="2400" dirty="0" smtClean="0"/>
              <a:t>realizado </a:t>
            </a:r>
            <a:r>
              <a:rPr lang="fr-FR" sz="2400" dirty="0"/>
              <a:t>em 2007 pela Universidade de Brasília </a:t>
            </a:r>
            <a:r>
              <a:rPr lang="fr-FR" sz="2400" dirty="0" smtClean="0"/>
              <a:t>e SENAD;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r-FR" sz="2400" dirty="0" smtClean="0"/>
              <a:t>Elaborado  questionário auto-aplicável que foi encaminhado por correio eletrônico para as instituições selecionadas;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r-FR" sz="2400" dirty="0" smtClean="0"/>
              <a:t>Teste piloto do questionário foi realizado no evento da ABORDA 2008;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r-FR" sz="2400" dirty="0" smtClean="0"/>
              <a:t>Posteriormente foi realizado um trabalho de busca ativa dos não respondentes por telefone;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r-FR" sz="2400" dirty="0" smtClean="0"/>
              <a:t>Triagem dos questionários válidos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r-FR" sz="2400" dirty="0" smtClean="0"/>
              <a:t>Análise de dados utilizando software  estatístico SPSS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r-FR" sz="2400" dirty="0" smtClean="0"/>
              <a:t>80 resultados foram considerados válidos para análise final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r-FR" sz="2400" i="1" dirty="0" smtClean="0"/>
              <a:t>Limitações metodológicas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fr-FR" sz="2400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pt-BR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Tipo de Organização</a:t>
            </a:r>
          </a:p>
        </p:txBody>
      </p:sp>
      <p:pic>
        <p:nvPicPr>
          <p:cNvPr id="24578" name="Gráfico 1"/>
          <p:cNvPicPr>
            <a:picLocks noChangeArrowheads="1"/>
          </p:cNvPicPr>
          <p:nvPr/>
        </p:nvPicPr>
        <p:blipFill>
          <a:blip r:embed="rId3"/>
          <a:srcRect b="-99"/>
          <a:stretch>
            <a:fillRect/>
          </a:stretch>
        </p:blipFill>
        <p:spPr bwMode="auto">
          <a:xfrm>
            <a:off x="428625" y="1714500"/>
            <a:ext cx="8358188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579" name="CaixaDeTexto 3"/>
          <p:cNvSpPr txBox="1">
            <a:spLocks noChangeArrowheads="1"/>
          </p:cNvSpPr>
          <p:nvPr/>
        </p:nvSpPr>
        <p:spPr bwMode="auto">
          <a:xfrm>
            <a:off x="4643438" y="2786063"/>
            <a:ext cx="14287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>
                <a:latin typeface="Calibri" pitchFamily="34" charset="0"/>
              </a:rPr>
              <a:t>%</a:t>
            </a:r>
          </a:p>
        </p:txBody>
      </p:sp>
      <p:sp>
        <p:nvSpPr>
          <p:cNvPr id="24580" name="CaixaDeTexto 4"/>
          <p:cNvSpPr txBox="1">
            <a:spLocks noChangeArrowheads="1"/>
          </p:cNvSpPr>
          <p:nvPr/>
        </p:nvSpPr>
        <p:spPr bwMode="auto">
          <a:xfrm>
            <a:off x="2643188" y="4786313"/>
            <a:ext cx="57150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>
                <a:latin typeface="Calibri" pitchFamily="34" charset="0"/>
              </a:rPr>
              <a:t>%  63</a:t>
            </a:r>
          </a:p>
        </p:txBody>
      </p:sp>
      <p:sp>
        <p:nvSpPr>
          <p:cNvPr id="24581" name="CaixaDeTexto 6"/>
          <p:cNvSpPr txBox="1">
            <a:spLocks noChangeArrowheads="1"/>
          </p:cNvSpPr>
          <p:nvPr/>
        </p:nvSpPr>
        <p:spPr bwMode="auto">
          <a:xfrm>
            <a:off x="4214813" y="3143250"/>
            <a:ext cx="4191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>
                <a:latin typeface="Calibri" pitchFamily="34" charset="0"/>
              </a:rPr>
              <a:t>17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5" name="Gráfico 2"/>
          <p:cNvPicPr>
            <a:picLocks noChangeArrowheads="1"/>
          </p:cNvPicPr>
          <p:nvPr/>
        </p:nvPicPr>
        <p:blipFill>
          <a:blip r:embed="rId2"/>
          <a:srcRect b="-46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626" name="CaixaDeTexto 2"/>
          <p:cNvSpPr txBox="1">
            <a:spLocks noChangeArrowheads="1"/>
          </p:cNvSpPr>
          <p:nvPr/>
        </p:nvSpPr>
        <p:spPr bwMode="auto">
          <a:xfrm>
            <a:off x="642938" y="1000125"/>
            <a:ext cx="188912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>
                <a:latin typeface="Calibri" pitchFamily="34" charset="0"/>
              </a:rPr>
              <a:t>%</a:t>
            </a:r>
          </a:p>
        </p:txBody>
      </p:sp>
      <p:sp>
        <p:nvSpPr>
          <p:cNvPr id="26627" name="CaixaDeTexto 3"/>
          <p:cNvSpPr txBox="1">
            <a:spLocks noChangeArrowheads="1"/>
          </p:cNvSpPr>
          <p:nvPr/>
        </p:nvSpPr>
        <p:spPr bwMode="auto">
          <a:xfrm>
            <a:off x="2714625" y="6488113"/>
            <a:ext cx="703263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>
                <a:latin typeface="Calibri" pitchFamily="34" charset="0"/>
              </a:rPr>
              <a:t>Anos </a:t>
            </a:r>
          </a:p>
        </p:txBody>
      </p:sp>
      <p:sp>
        <p:nvSpPr>
          <p:cNvPr id="26628" name="CaixaDeTexto 4"/>
          <p:cNvSpPr txBox="1">
            <a:spLocks noChangeArrowheads="1"/>
          </p:cNvSpPr>
          <p:nvPr/>
        </p:nvSpPr>
        <p:spPr bwMode="auto">
          <a:xfrm>
            <a:off x="7786688" y="3714750"/>
            <a:ext cx="37147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>
                <a:latin typeface="Calibri" pitchFamily="34" charset="0"/>
              </a:rPr>
              <a:t>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pt-BR" dirty="0" smtClean="0"/>
              <a:t>Representatividade Geográfica das Instituições</a:t>
            </a:r>
            <a:endParaRPr lang="pt-BR" dirty="0"/>
          </a:p>
        </p:txBody>
      </p:sp>
      <p:pic>
        <p:nvPicPr>
          <p:cNvPr id="27650" name="Gráfico 48"/>
          <p:cNvPicPr>
            <a:picLocks noChangeArrowheads="1"/>
          </p:cNvPicPr>
          <p:nvPr/>
        </p:nvPicPr>
        <p:blipFill>
          <a:blip r:embed="rId3"/>
          <a:srcRect b="-46"/>
          <a:stretch>
            <a:fillRect/>
          </a:stretch>
        </p:blipFill>
        <p:spPr bwMode="auto">
          <a:xfrm>
            <a:off x="500063" y="2000250"/>
            <a:ext cx="8286750" cy="4214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pt-BR" dirty="0" smtClean="0"/>
              <a:t>Instituições por tipo de atendimento/serviço prestado</a:t>
            </a:r>
            <a:endParaRPr lang="pt-BR" dirty="0"/>
          </a:p>
        </p:txBody>
      </p:sp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</p:nvPr>
        </p:nvGraphicFramePr>
        <p:xfrm>
          <a:off x="285750" y="1500188"/>
          <a:ext cx="8229600" cy="49069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5920"/>
                <a:gridCol w="1645920"/>
                <a:gridCol w="1645920"/>
                <a:gridCol w="1645920"/>
                <a:gridCol w="1645920"/>
              </a:tblGrid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600" b="1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Tipo</a:t>
                      </a:r>
                      <a:r>
                        <a:rPr lang="pt-BR" sz="1600" b="1" baseline="0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de </a:t>
                      </a:r>
                      <a:r>
                        <a:rPr lang="pt-BR" sz="1600" b="1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atendimento/  serviço </a:t>
                      </a:r>
                      <a:r>
                        <a:rPr lang="pt-BR" sz="16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prestados </a:t>
                      </a:r>
                      <a:endParaRPr lang="pt-BR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6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Governamental</a:t>
                      </a:r>
                      <a:endParaRPr lang="pt-BR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600" b="1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%</a:t>
                      </a:r>
                      <a:endParaRPr lang="pt-BR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6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Não governamental </a:t>
                      </a:r>
                      <a:endParaRPr lang="pt-BR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600" b="1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%</a:t>
                      </a:r>
                      <a:endParaRPr lang="pt-BR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6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Advocacia</a:t>
                      </a:r>
                      <a:endParaRPr lang="pt-BR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6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3</a:t>
                      </a:r>
                      <a:endParaRPr lang="pt-BR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6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17,65</a:t>
                      </a:r>
                      <a:endParaRPr lang="pt-BR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5</a:t>
                      </a:r>
                      <a:endParaRPr lang="pt-BR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7,94</a:t>
                      </a:r>
                      <a:endParaRPr lang="pt-BR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Ambulatorial</a:t>
                      </a:r>
                      <a:endParaRPr lang="pt-BR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6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9</a:t>
                      </a:r>
                      <a:endParaRPr lang="pt-BR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6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52,94</a:t>
                      </a:r>
                      <a:endParaRPr lang="pt-BR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10</a:t>
                      </a:r>
                      <a:endParaRPr lang="pt-BR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15,87</a:t>
                      </a:r>
                      <a:endParaRPr lang="pt-BR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Apoio direto a pessoas afetadas.</a:t>
                      </a:r>
                      <a:endParaRPr lang="pt-BR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6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10</a:t>
                      </a:r>
                      <a:endParaRPr lang="pt-BR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6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58,82</a:t>
                      </a:r>
                      <a:endParaRPr lang="pt-BR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26</a:t>
                      </a:r>
                      <a:endParaRPr lang="pt-BR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41,27</a:t>
                      </a:r>
                      <a:endParaRPr lang="pt-BR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Assistencial </a:t>
                      </a:r>
                      <a:endParaRPr lang="pt-BR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6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8</a:t>
                      </a:r>
                      <a:endParaRPr lang="pt-BR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6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47,06</a:t>
                      </a:r>
                      <a:endParaRPr lang="pt-BR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17</a:t>
                      </a:r>
                      <a:endParaRPr lang="pt-BR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26,98</a:t>
                      </a:r>
                      <a:endParaRPr lang="pt-BR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Atividades culturais</a:t>
                      </a:r>
                      <a:endParaRPr lang="pt-BR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6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7</a:t>
                      </a:r>
                      <a:endParaRPr lang="pt-BR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6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41,18</a:t>
                      </a:r>
                      <a:endParaRPr lang="pt-BR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18</a:t>
                      </a:r>
                      <a:endParaRPr lang="pt-BR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28,57</a:t>
                      </a:r>
                      <a:endParaRPr lang="pt-BR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Emergencial</a:t>
                      </a:r>
                      <a:endParaRPr lang="pt-BR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6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4</a:t>
                      </a:r>
                      <a:endParaRPr lang="pt-BR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6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23,53</a:t>
                      </a:r>
                      <a:endParaRPr lang="pt-BR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9</a:t>
                      </a:r>
                      <a:endParaRPr lang="pt-BR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14,29</a:t>
                      </a:r>
                      <a:endParaRPr lang="pt-BR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Informações</a:t>
                      </a:r>
                      <a:endParaRPr lang="pt-BR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6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12</a:t>
                      </a:r>
                      <a:endParaRPr lang="pt-BR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6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70,59</a:t>
                      </a:r>
                      <a:endParaRPr lang="pt-BR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6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25</a:t>
                      </a:r>
                      <a:endParaRPr lang="pt-BR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39,68</a:t>
                      </a:r>
                      <a:endParaRPr lang="pt-BR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Mobilização comunitária</a:t>
                      </a:r>
                      <a:endParaRPr lang="pt-BR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6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10</a:t>
                      </a:r>
                      <a:endParaRPr lang="pt-BR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6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58,82</a:t>
                      </a:r>
                      <a:endParaRPr lang="pt-BR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6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25</a:t>
                      </a:r>
                      <a:endParaRPr lang="pt-BR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6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39,68</a:t>
                      </a:r>
                      <a:endParaRPr lang="pt-BR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Prevenção / Educação</a:t>
                      </a:r>
                      <a:endParaRPr lang="pt-BR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6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12</a:t>
                      </a:r>
                      <a:endParaRPr lang="pt-BR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6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70,59</a:t>
                      </a:r>
                      <a:endParaRPr lang="pt-BR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6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19</a:t>
                      </a:r>
                      <a:endParaRPr lang="pt-BR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6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30,16</a:t>
                      </a:r>
                      <a:endParaRPr lang="pt-BR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Sócio educativo</a:t>
                      </a:r>
                      <a:endParaRPr lang="pt-BR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6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10</a:t>
                      </a:r>
                      <a:endParaRPr lang="pt-BR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6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58,82</a:t>
                      </a:r>
                      <a:endParaRPr lang="pt-BR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6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20</a:t>
                      </a:r>
                      <a:endParaRPr lang="pt-BR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6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31,75</a:t>
                      </a:r>
                      <a:endParaRPr lang="pt-BR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pt-BR" dirty="0" smtClean="0"/>
              <a:t>Percentual das instituições por público-alvo</a:t>
            </a:r>
            <a:endParaRPr lang="pt-BR" dirty="0"/>
          </a:p>
        </p:txBody>
      </p:sp>
      <p:pic>
        <p:nvPicPr>
          <p:cNvPr id="30722" name="Gráfico 32"/>
          <p:cNvPicPr>
            <a:picLocks noChangeArrowheads="1"/>
          </p:cNvPicPr>
          <p:nvPr/>
        </p:nvPicPr>
        <p:blipFill>
          <a:blip r:embed="rId2"/>
          <a:srcRect b="-82"/>
          <a:stretch>
            <a:fillRect/>
          </a:stretch>
        </p:blipFill>
        <p:spPr bwMode="auto">
          <a:xfrm>
            <a:off x="500063" y="1643063"/>
            <a:ext cx="8215312" cy="421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23" name="CaixaDeTexto 3"/>
          <p:cNvSpPr txBox="1">
            <a:spLocks noChangeArrowheads="1"/>
          </p:cNvSpPr>
          <p:nvPr/>
        </p:nvSpPr>
        <p:spPr bwMode="auto">
          <a:xfrm flipH="1">
            <a:off x="1571625" y="2071688"/>
            <a:ext cx="35718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>
                <a:latin typeface="Calibri" pitchFamily="34" charset="0"/>
              </a:rPr>
              <a:t>%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2800" smtClean="0"/>
              <a:t>Distribuição das instituições estudadas segundo tipo de atividade relacionadas à educação</a:t>
            </a:r>
          </a:p>
        </p:txBody>
      </p:sp>
      <p:graphicFrame>
        <p:nvGraphicFramePr>
          <p:cNvPr id="4" name="Tabela 3"/>
          <p:cNvGraphicFramePr>
            <a:graphicFrameLocks noGrp="1"/>
          </p:cNvGraphicFramePr>
          <p:nvPr/>
        </p:nvGraphicFramePr>
        <p:xfrm>
          <a:off x="1000125" y="1500188"/>
          <a:ext cx="7572375" cy="4103687"/>
        </p:xfrm>
        <a:graphic>
          <a:graphicData uri="http://schemas.openxmlformats.org/drawingml/2006/table">
            <a:tbl>
              <a:tblPr/>
              <a:tblGrid>
                <a:gridCol w="3674307"/>
                <a:gridCol w="932564"/>
                <a:gridCol w="932564"/>
                <a:gridCol w="1044473"/>
                <a:gridCol w="988519"/>
              </a:tblGrid>
              <a:tr h="347656"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Principais Atividades relacionadas à Educação </a:t>
                      </a:r>
                    </a:p>
                  </a:txBody>
                  <a:tcPr marL="6751" marR="6751" marT="675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OG </a:t>
                      </a:r>
                    </a:p>
                  </a:txBody>
                  <a:tcPr marL="6751" marR="6751" marT="675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%</a:t>
                      </a:r>
                    </a:p>
                  </a:txBody>
                  <a:tcPr marL="6751" marR="6751" marT="675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ONG</a:t>
                      </a:r>
                    </a:p>
                  </a:txBody>
                  <a:tcPr marL="6751" marR="6751" marT="675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%</a:t>
                      </a:r>
                    </a:p>
                  </a:txBody>
                  <a:tcPr marL="6751" marR="6751" marT="675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</a:tr>
              <a:tr h="361290"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Incentivo de bolsa para universidade</a:t>
                      </a:r>
                    </a:p>
                  </a:txBody>
                  <a:tcPr marL="6751" marR="6751" marT="675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_</a:t>
                      </a:r>
                    </a:p>
                  </a:txBody>
                  <a:tcPr marL="6751" marR="6751" marT="675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_</a:t>
                      </a:r>
                    </a:p>
                  </a:txBody>
                  <a:tcPr marL="6751" marR="6751" marT="675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33</a:t>
                      </a:r>
                    </a:p>
                  </a:txBody>
                  <a:tcPr marL="6751" marR="6751" marT="675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49,3</a:t>
                      </a:r>
                    </a:p>
                  </a:txBody>
                  <a:tcPr marL="6751" marR="6751" marT="675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5854"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Aula de línguas</a:t>
                      </a:r>
                    </a:p>
                  </a:txBody>
                  <a:tcPr marL="6751" marR="6751" marT="675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_</a:t>
                      </a:r>
                    </a:p>
                  </a:txBody>
                  <a:tcPr marL="6751" marR="6751" marT="675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_</a:t>
                      </a:r>
                    </a:p>
                  </a:txBody>
                  <a:tcPr marL="6751" marR="6751" marT="675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25</a:t>
                      </a:r>
                    </a:p>
                  </a:txBody>
                  <a:tcPr marL="6751" marR="6751" marT="675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37,3</a:t>
                      </a:r>
                    </a:p>
                  </a:txBody>
                  <a:tcPr marL="6751" marR="6751" marT="675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2640"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Oficinas de Motivação em Liderança </a:t>
                      </a:r>
                    </a:p>
                  </a:txBody>
                  <a:tcPr marL="6751" marR="6751" marT="675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6</a:t>
                      </a:r>
                    </a:p>
                  </a:txBody>
                  <a:tcPr marL="6751" marR="6751" marT="675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35,3</a:t>
                      </a:r>
                    </a:p>
                  </a:txBody>
                  <a:tcPr marL="6751" marR="6751" marT="675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24</a:t>
                      </a:r>
                    </a:p>
                  </a:txBody>
                  <a:tcPr marL="6751" marR="6751" marT="675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35,8</a:t>
                      </a:r>
                    </a:p>
                  </a:txBody>
                  <a:tcPr marL="6751" marR="6751" marT="675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7237"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Reforço escolar</a:t>
                      </a:r>
                    </a:p>
                  </a:txBody>
                  <a:tcPr marL="6751" marR="6751" marT="675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</a:t>
                      </a:r>
                    </a:p>
                  </a:txBody>
                  <a:tcPr marL="6751" marR="6751" marT="675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5,9</a:t>
                      </a:r>
                    </a:p>
                  </a:txBody>
                  <a:tcPr marL="6751" marR="6751" marT="675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21</a:t>
                      </a:r>
                    </a:p>
                  </a:txBody>
                  <a:tcPr marL="6751" marR="6751" marT="675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31,3</a:t>
                      </a:r>
                    </a:p>
                  </a:txBody>
                  <a:tcPr marL="6751" marR="6751" marT="675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6755"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Oficinas de  Geração de renda</a:t>
                      </a:r>
                    </a:p>
                  </a:txBody>
                  <a:tcPr marL="6751" marR="6751" marT="675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6</a:t>
                      </a:r>
                    </a:p>
                  </a:txBody>
                  <a:tcPr marL="6751" marR="6751" marT="675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35,3</a:t>
                      </a:r>
                    </a:p>
                  </a:txBody>
                  <a:tcPr marL="6751" marR="6751" marT="675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20</a:t>
                      </a:r>
                    </a:p>
                  </a:txBody>
                  <a:tcPr marL="6751" marR="6751" marT="675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29,9</a:t>
                      </a:r>
                    </a:p>
                  </a:txBody>
                  <a:tcPr marL="6751" marR="6751" marT="675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3091"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Tecnologias de Informação </a:t>
                      </a:r>
                    </a:p>
                  </a:txBody>
                  <a:tcPr marL="6751" marR="6751" marT="675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</a:t>
                      </a:r>
                    </a:p>
                  </a:txBody>
                  <a:tcPr marL="6751" marR="6751" marT="675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17,6</a:t>
                      </a:r>
                    </a:p>
                  </a:txBody>
                  <a:tcPr marL="6751" marR="6751" marT="675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17</a:t>
                      </a:r>
                    </a:p>
                  </a:txBody>
                  <a:tcPr marL="6751" marR="6751" marT="675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25,4</a:t>
                      </a:r>
                    </a:p>
                  </a:txBody>
                  <a:tcPr marL="6751" marR="6751" marT="675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6305"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Identificação  de Talentos </a:t>
                      </a:r>
                    </a:p>
                  </a:txBody>
                  <a:tcPr marL="6751" marR="6751" marT="675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4</a:t>
                      </a:r>
                    </a:p>
                  </a:txBody>
                  <a:tcPr marL="6751" marR="6751" marT="675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23,5</a:t>
                      </a:r>
                    </a:p>
                  </a:txBody>
                  <a:tcPr marL="6751" marR="6751" marT="675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17</a:t>
                      </a:r>
                    </a:p>
                  </a:txBody>
                  <a:tcPr marL="6751" marR="6751" marT="675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25,4</a:t>
                      </a:r>
                    </a:p>
                  </a:txBody>
                  <a:tcPr marL="6751" marR="6751" marT="675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9038"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Alfabetização</a:t>
                      </a:r>
                    </a:p>
                  </a:txBody>
                  <a:tcPr marL="6751" marR="6751" marT="675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</a:t>
                      </a:r>
                    </a:p>
                  </a:txBody>
                  <a:tcPr marL="6751" marR="6751" marT="675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17,6</a:t>
                      </a:r>
                    </a:p>
                  </a:txBody>
                  <a:tcPr marL="6751" marR="6751" marT="675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14</a:t>
                      </a:r>
                    </a:p>
                  </a:txBody>
                  <a:tcPr marL="6751" marR="6751" marT="675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20,9</a:t>
                      </a:r>
                    </a:p>
                  </a:txBody>
                  <a:tcPr marL="6751" marR="6751" marT="675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9908"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Oficinas de Educação para o Trabalho</a:t>
                      </a:r>
                    </a:p>
                  </a:txBody>
                  <a:tcPr marL="6751" marR="6751" marT="675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_</a:t>
                      </a:r>
                    </a:p>
                  </a:txBody>
                  <a:tcPr marL="6751" marR="6751" marT="675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_</a:t>
                      </a:r>
                    </a:p>
                  </a:txBody>
                  <a:tcPr marL="6751" marR="6751" marT="675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13</a:t>
                      </a:r>
                    </a:p>
                  </a:txBody>
                  <a:tcPr marL="6751" marR="6751" marT="675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19,4</a:t>
                      </a:r>
                    </a:p>
                  </a:txBody>
                  <a:tcPr marL="6751" marR="6751" marT="675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6694"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Estágios remunerados  nas diversas áreas da organização ou em organizações parceiras</a:t>
                      </a:r>
                    </a:p>
                  </a:txBody>
                  <a:tcPr marL="6751" marR="6751" marT="675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</a:t>
                      </a:r>
                    </a:p>
                  </a:txBody>
                  <a:tcPr marL="6751" marR="6751" marT="675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17,6</a:t>
                      </a:r>
                    </a:p>
                  </a:txBody>
                  <a:tcPr marL="6751" marR="6751" marT="675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13</a:t>
                      </a:r>
                    </a:p>
                  </a:txBody>
                  <a:tcPr marL="6751" marR="6751" marT="675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19,4</a:t>
                      </a:r>
                    </a:p>
                  </a:txBody>
                  <a:tcPr marL="6751" marR="6751" marT="675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7237"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Acompanhamento à escola</a:t>
                      </a:r>
                    </a:p>
                  </a:txBody>
                  <a:tcPr marL="6751" marR="6751" marT="675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4</a:t>
                      </a:r>
                    </a:p>
                  </a:txBody>
                  <a:tcPr marL="6751" marR="6751" marT="675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23,5</a:t>
                      </a:r>
                    </a:p>
                  </a:txBody>
                  <a:tcPr marL="6751" marR="6751" marT="675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13</a:t>
                      </a:r>
                    </a:p>
                  </a:txBody>
                  <a:tcPr marL="6751" marR="6751" marT="675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19,4</a:t>
                      </a:r>
                    </a:p>
                  </a:txBody>
                  <a:tcPr marL="6751" marR="6751" marT="675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pt-BR" dirty="0" smtClean="0"/>
              <a:t>Percentual de instituições por tipo de material educativo elaborado</a:t>
            </a:r>
            <a:endParaRPr lang="pt-BR" dirty="0"/>
          </a:p>
        </p:txBody>
      </p:sp>
      <p:pic>
        <p:nvPicPr>
          <p:cNvPr id="32770" name="Gráfico 25"/>
          <p:cNvPicPr>
            <a:picLocks noChangeArrowheads="1"/>
          </p:cNvPicPr>
          <p:nvPr/>
        </p:nvPicPr>
        <p:blipFill>
          <a:blip r:embed="rId2"/>
          <a:srcRect b="-46"/>
          <a:stretch>
            <a:fillRect/>
          </a:stretch>
        </p:blipFill>
        <p:spPr bwMode="auto">
          <a:xfrm>
            <a:off x="500063" y="1857375"/>
            <a:ext cx="8001000" cy="4214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2771" name="CaixaDeTexto 3"/>
          <p:cNvSpPr txBox="1">
            <a:spLocks noChangeArrowheads="1"/>
          </p:cNvSpPr>
          <p:nvPr/>
        </p:nvSpPr>
        <p:spPr bwMode="auto">
          <a:xfrm>
            <a:off x="1285875" y="2357438"/>
            <a:ext cx="34925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>
                <a:latin typeface="Calibri" pitchFamily="34" charset="0"/>
              </a:rPr>
              <a:t>%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Resultados</a:t>
            </a:r>
          </a:p>
        </p:txBody>
      </p:sp>
      <p:sp>
        <p:nvSpPr>
          <p:cNvPr id="33794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smtClean="0"/>
              <a:t>&lt; 20% das instituições trabalham temas relacionados a profissionalização das pessoas assistidas ;</a:t>
            </a:r>
          </a:p>
          <a:p>
            <a:r>
              <a:rPr lang="pt-BR" smtClean="0"/>
              <a:t>Quanto as atividades de assistência a que teve maior destaque foi a assistência psicológica, presente em 52% das OGs e 30% das ONGs</a:t>
            </a:r>
          </a:p>
          <a:p>
            <a:r>
              <a:rPr lang="pt-BR" smtClean="0"/>
              <a:t>65% das OGs e 43% das ONGs fazem trabalho pontual em escolas como palestras;</a:t>
            </a:r>
          </a:p>
          <a:p>
            <a:endParaRPr lang="pt-BR" smtClean="0"/>
          </a:p>
          <a:p>
            <a:endParaRPr lang="pt-B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3200" smtClean="0"/>
              <a:t>Ações de Redução de danos relatadas pelas instituições</a:t>
            </a:r>
          </a:p>
        </p:txBody>
      </p:sp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</p:nvPr>
        </p:nvGraphicFramePr>
        <p:xfrm>
          <a:off x="1285875" y="1714500"/>
          <a:ext cx="6715125" cy="4495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95007"/>
                <a:gridCol w="1105457"/>
                <a:gridCol w="927794"/>
                <a:gridCol w="1143458"/>
                <a:gridCol w="1143458"/>
              </a:tblGrid>
              <a:tr h="367127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Ações</a:t>
                      </a:r>
                      <a:r>
                        <a:rPr lang="pt-BR" sz="1400" b="1" i="0" u="none" strike="noStrike" baseline="0" dirty="0" smtClean="0">
                          <a:solidFill>
                            <a:srgbClr val="000000"/>
                          </a:solidFill>
                          <a:latin typeface="Arial"/>
                        </a:rPr>
                        <a:t> de </a:t>
                      </a:r>
                      <a:r>
                        <a:rPr lang="pt-BR" sz="1400" b="1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Redução de Danos</a:t>
                      </a:r>
                      <a:endParaRPr lang="pt-BR" sz="14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Nº instituições</a:t>
                      </a:r>
                      <a:endParaRPr lang="pt-BR" sz="14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%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Nº </a:t>
                      </a:r>
                      <a:r>
                        <a:rPr lang="pt-BR" sz="1400" b="1" i="0" u="none" strike="noStrike" dirty="0" err="1" smtClean="0">
                          <a:solidFill>
                            <a:srgbClr val="000000"/>
                          </a:solidFill>
                          <a:latin typeface="Arial"/>
                        </a:rPr>
                        <a:t>OGs</a:t>
                      </a:r>
                      <a:endParaRPr lang="pt-BR" sz="14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Nº ONGs</a:t>
                      </a:r>
                      <a:endParaRPr lang="pt-BR" sz="14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620" marR="7620" marT="7620" marB="0" anchor="b"/>
                </a:tc>
              </a:tr>
              <a:tr h="550691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Informação sobre uso de preservativos - sexo seguro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33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41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9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24</a:t>
                      </a:r>
                    </a:p>
                  </a:txBody>
                  <a:tcPr marL="7620" marR="7620" marT="7620" marB="0" anchor="b"/>
                </a:tc>
              </a:tr>
              <a:tr h="369642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Encaminhamento para UBS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23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29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10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13</a:t>
                      </a:r>
                    </a:p>
                  </a:txBody>
                  <a:tcPr marL="7620" marR="7620" marT="7620" marB="0" anchor="b"/>
                </a:tc>
              </a:tr>
              <a:tr h="369642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Encaminhamentos </a:t>
                      </a:r>
                      <a:r>
                        <a:rPr lang="pt-BR" sz="14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para outros setores do SUS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27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34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9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18</a:t>
                      </a:r>
                    </a:p>
                  </a:txBody>
                  <a:tcPr marL="7620" marR="7620" marT="7620" marB="0" anchor="b"/>
                </a:tc>
              </a:tr>
              <a:tr h="369642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Informação sobre uso seguro de drogas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27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34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10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17</a:t>
                      </a:r>
                    </a:p>
                  </a:txBody>
                  <a:tcPr marL="7620" marR="7620" marT="7620" marB="0" anchor="b"/>
                </a:tc>
              </a:tr>
              <a:tr h="369642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Encaminhamentos </a:t>
                      </a:r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social e jurídico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25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31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10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15</a:t>
                      </a:r>
                    </a:p>
                  </a:txBody>
                  <a:tcPr marL="7620" marR="7620" marT="7620" marB="0" anchor="b"/>
                </a:tc>
              </a:tr>
              <a:tr h="367127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Trabalho de campo 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23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29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7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16</a:t>
                      </a:r>
                    </a:p>
                  </a:txBody>
                  <a:tcPr marL="7620" marR="7620" marT="7620" marB="0" anchor="b"/>
                </a:tc>
              </a:tr>
              <a:tr h="369642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Distribuição de preservativos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19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24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7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12</a:t>
                      </a:r>
                    </a:p>
                  </a:txBody>
                  <a:tcPr marL="7620" marR="7620" marT="7620" marB="0" anchor="b"/>
                </a:tc>
              </a:tr>
              <a:tr h="367127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Distribuição de seringas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8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10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5</a:t>
                      </a:r>
                    </a:p>
                  </a:txBody>
                  <a:tcPr marL="7620" marR="7620" marT="7620" marB="0" anchor="b"/>
                </a:tc>
              </a:tr>
              <a:tr h="367127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Distribuição de kit </a:t>
                      </a:r>
                      <a:r>
                        <a:rPr lang="pt-BR" sz="1400" b="0" i="0" u="none" strike="noStrike" dirty="0" err="1">
                          <a:solidFill>
                            <a:srgbClr val="000000"/>
                          </a:solidFill>
                          <a:latin typeface="Arial"/>
                        </a:rPr>
                        <a:t>sniff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5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6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3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620" marR="7620" marT="7620" marB="0" anchor="b"/>
                </a:tc>
              </a:tr>
              <a:tr h="367127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Distribuição de cachimbos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1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0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</a:t>
                      </a:r>
                    </a:p>
                  </a:txBody>
                  <a:tcPr marL="7620" marR="7620" marT="7620" marB="0" anchor="b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pt-BR" dirty="0" smtClean="0"/>
              <a:t>Drogas no Brasil: Levantamento 2005</a:t>
            </a:r>
            <a:br>
              <a:rPr lang="pt-BR" dirty="0" smtClean="0"/>
            </a:br>
            <a:r>
              <a:rPr lang="pt-BR" dirty="0" smtClean="0"/>
              <a:t>Alguns achados relevantes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550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pt-BR" sz="2900" dirty="0" smtClean="0"/>
              <a:t>22,8% da população pesquisada já fizeram uso na vida de drogas exceto tabaco e álcool, correspondendo a uma população de 10.746.991 pessoas;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pt-BR" sz="2900" dirty="0" smtClean="0"/>
              <a:t>  A estimativa de dependentes de Álcool foi de 12,3% e de tabaco 10,1%, o que corresponde a populações de 5.799.005 e 4.700.635 de pessoas, respectivamente;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pt-BR" sz="2900" dirty="0" smtClean="0"/>
              <a:t>O uso na vida de Maconha aparece em primeiro lugar entre as drogas ilícitas, com 8,8% dos entrevistados. Comparando-se esse resultado com outros estudos pode-se verificar que é bem menor que o de países, como EUA (40,2%), Reino Unido (30,8%), Dinamarca (24,3%), Espanha (22,2%) e Chile (22,4%). Mas superior à Bélgica (5,8%) e Colômbia (5,4%);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pt-BR" sz="2900" dirty="0" smtClean="0"/>
              <a:t>A prevalência sobre o uso de Cocaína, </a:t>
            </a:r>
            <a:r>
              <a:rPr lang="pt-BR" sz="2900" dirty="0" err="1" smtClean="0"/>
              <a:t>Crack</a:t>
            </a:r>
            <a:r>
              <a:rPr lang="pt-BR" sz="2900" dirty="0" smtClean="0"/>
              <a:t> e </a:t>
            </a:r>
            <a:r>
              <a:rPr lang="pt-BR" sz="2900" dirty="0" err="1" smtClean="0"/>
              <a:t>Merla</a:t>
            </a:r>
            <a:r>
              <a:rPr lang="pt-BR" sz="2900" dirty="0" smtClean="0"/>
              <a:t> foi, respectivamente, 2,9%, 0,7%, 0,2%;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pt-BR" sz="2900" dirty="0" smtClean="0"/>
              <a:t>Ressalte-se a observação de que, na faixa etária de 12 e 17 anos, já existem relatos de uso das mais variadas drogas, bem como facilidade de acesso às mesmas e vivência de consumo próximo. Este dado enfatiza a necessidade de aprimoramento de programas de prevenção nesta faixa etária.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pt-BR" sz="2900" dirty="0" smtClean="0"/>
              <a:t>7,8% das jovens relataram ter sido abordadas por pessoas querendo vender -lhes droga;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pt-BR" sz="2900" dirty="0" smtClean="0"/>
              <a:t> Um terço da população masculina de 12 – 17 anos, declarou já ter sido submetida a tratamento para dependência de droga.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pt-BR" sz="2900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sz="2200" i="1" dirty="0" smtClean="0"/>
              <a:t>Fonte:  SENAD e CEBRID no II levantamento domiciliar sobre o uso de drogas  Psicotrópicas no Brasil – 2005 – estudo envolvendo 108 maiores cidades do país</a:t>
            </a:r>
            <a:r>
              <a:rPr lang="pt-BR" sz="2900" i="1" dirty="0" smtClean="0"/>
              <a:t>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pt-BR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Resultados</a:t>
            </a:r>
          </a:p>
        </p:txBody>
      </p:sp>
      <p:sp>
        <p:nvSpPr>
          <p:cNvPr id="35842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smtClean="0"/>
              <a:t>58% das instituições governamentais utilizam o aconselhamento com método de prevenção;</a:t>
            </a:r>
          </a:p>
          <a:p>
            <a:r>
              <a:rPr lang="pt-BR" smtClean="0"/>
              <a:t>41% ONGs utilizam terapia de grupo;</a:t>
            </a:r>
          </a:p>
          <a:p>
            <a:r>
              <a:rPr lang="pt-BR" smtClean="0"/>
              <a:t>30% das OGs e das ONGs trabalham com educação de pares.</a:t>
            </a:r>
          </a:p>
          <a:p>
            <a:r>
              <a:rPr lang="pt-BR" smtClean="0"/>
              <a:t>Arte Educação é utilizada por aproximadamente 30% do total das instituições</a:t>
            </a:r>
          </a:p>
          <a:p>
            <a:pPr>
              <a:buFont typeface="Arial" charset="0"/>
              <a:buNone/>
            </a:pPr>
            <a:endParaRPr lang="pt-B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Utilização da Internet</a:t>
            </a:r>
          </a:p>
        </p:txBody>
      </p:sp>
      <p:graphicFrame>
        <p:nvGraphicFramePr>
          <p:cNvPr id="6" name="Espaço Reservado para Conteúdo 5"/>
          <p:cNvGraphicFramePr>
            <a:graphicFrameLocks noGrp="1"/>
          </p:cNvGraphicFramePr>
          <p:nvPr>
            <p:ph idx="1"/>
          </p:nvPr>
        </p:nvGraphicFramePr>
        <p:xfrm>
          <a:off x="1857375" y="1643063"/>
          <a:ext cx="5294313" cy="377983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56950"/>
                <a:gridCol w="919269"/>
                <a:gridCol w="1418732"/>
              </a:tblGrid>
              <a:tr h="377984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Sites na Internet 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nº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%</a:t>
                      </a:r>
                    </a:p>
                  </a:txBody>
                  <a:tcPr marL="7620" marR="7620" marT="7620" marB="0"/>
                </a:tc>
              </a:tr>
              <a:tr h="377984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Materiais informativos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24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30,0</a:t>
                      </a:r>
                    </a:p>
                  </a:txBody>
                  <a:tcPr marL="7620" marR="7620" marT="7620" marB="0"/>
                </a:tc>
              </a:tr>
              <a:tr h="377984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Campanhas de sensibilização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23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28,8</a:t>
                      </a:r>
                    </a:p>
                  </a:txBody>
                  <a:tcPr marL="7620" marR="7620" marT="7620" marB="0"/>
                </a:tc>
              </a:tr>
              <a:tr h="377984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Notícias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21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26,3</a:t>
                      </a:r>
                    </a:p>
                  </a:txBody>
                  <a:tcPr marL="7620" marR="7620" marT="7620" marB="0"/>
                </a:tc>
              </a:tr>
              <a:tr h="377984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Materiais educativos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19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23,8</a:t>
                      </a:r>
                    </a:p>
                  </a:txBody>
                  <a:tcPr marL="7620" marR="7620" marT="7620" marB="0"/>
                </a:tc>
              </a:tr>
              <a:tr h="377984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Pesquisas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13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16,3</a:t>
                      </a:r>
                    </a:p>
                  </a:txBody>
                  <a:tcPr marL="7620" marR="7620" marT="7620" marB="0"/>
                </a:tc>
              </a:tr>
              <a:tr h="377984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Atendimento </a:t>
                      </a:r>
                      <a:r>
                        <a:rPr lang="pt-BR" sz="1400" b="0" i="1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on</a:t>
                      </a:r>
                      <a:r>
                        <a:rPr lang="pt-BR" sz="1400" b="0" i="1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pt-BR" sz="1400" b="0" i="1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line</a:t>
                      </a:r>
                      <a:endParaRPr lang="pt-BR" sz="1400" b="0" i="1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11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13,8</a:t>
                      </a:r>
                    </a:p>
                  </a:txBody>
                  <a:tcPr marL="7620" marR="7620" marT="7620" marB="0"/>
                </a:tc>
              </a:tr>
              <a:tr h="377984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1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Blogs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8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10,0</a:t>
                      </a:r>
                    </a:p>
                  </a:txBody>
                  <a:tcPr marL="7620" marR="7620" marT="7620" marB="0"/>
                </a:tc>
              </a:tr>
              <a:tr h="377984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Cursos </a:t>
                      </a:r>
                      <a:r>
                        <a:rPr lang="pt-BR" sz="1400" b="0" i="1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on</a:t>
                      </a:r>
                      <a:r>
                        <a:rPr lang="pt-BR" sz="1400" b="0" i="1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pt-BR" sz="1400" b="0" i="1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line</a:t>
                      </a:r>
                      <a:endParaRPr lang="pt-BR" sz="1400" b="0" i="1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2,5</a:t>
                      </a:r>
                    </a:p>
                  </a:txBody>
                  <a:tcPr marL="7620" marR="7620" marT="7620" marB="0"/>
                </a:tc>
              </a:tr>
              <a:tr h="377984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1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Chats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11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1,3</a:t>
                      </a:r>
                    </a:p>
                  </a:txBody>
                  <a:tcPr marL="7620" marR="7620" marT="762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Resultados </a:t>
            </a:r>
          </a:p>
        </p:txBody>
      </p:sp>
      <p:sp>
        <p:nvSpPr>
          <p:cNvPr id="37890" name="Espaço Reservado para Conteúdo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t"/>
            <a:r>
              <a:rPr lang="pt-BR" b="1" smtClean="0"/>
              <a:t>Principais Temas de atuação nas ações de educação</a:t>
            </a:r>
          </a:p>
          <a:p>
            <a:pPr fontAlgn="t"/>
            <a:r>
              <a:rPr lang="pt-BR" smtClean="0"/>
              <a:t>Adolescência e juventude</a:t>
            </a:r>
          </a:p>
          <a:p>
            <a:pPr fontAlgn="t"/>
            <a:r>
              <a:rPr lang="pt-BR" smtClean="0"/>
              <a:t>Diversidade</a:t>
            </a:r>
          </a:p>
          <a:p>
            <a:pPr fontAlgn="t"/>
            <a:r>
              <a:rPr lang="pt-BR" smtClean="0"/>
              <a:t>Drogas</a:t>
            </a:r>
          </a:p>
          <a:p>
            <a:pPr fontAlgn="t"/>
            <a:r>
              <a:rPr lang="pt-BR" smtClean="0"/>
              <a:t>Empreendedorismo</a:t>
            </a:r>
          </a:p>
          <a:p>
            <a:pPr fontAlgn="t"/>
            <a:r>
              <a:rPr lang="pt-BR" smtClean="0"/>
              <a:t>Sexualidade</a:t>
            </a:r>
          </a:p>
          <a:p>
            <a:pPr>
              <a:buFont typeface="Arial" charset="0"/>
              <a:buNone/>
            </a:pPr>
            <a:endParaRPr lang="pt-B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Parcerias no setor de educação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pt-BR" b="1" dirty="0" smtClean="0"/>
              <a:t>Ações realizadas ( menos de 10% das instituições)</a:t>
            </a:r>
            <a:endParaRPr lang="pt-BR" dirty="0" smtClean="0"/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pt-BR" dirty="0" smtClean="0"/>
              <a:t>Capacitação nas escolas 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pt-BR" dirty="0" smtClean="0"/>
              <a:t>Parceria com escolas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pt-BR" dirty="0" smtClean="0"/>
              <a:t>Parcerias educação técnica 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pt-BR" dirty="0" smtClean="0"/>
              <a:t> Encaminhamento e Acompanhamento escolar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pt-BR" dirty="0" smtClean="0"/>
              <a:t> Oficinas sobre drogas, HIV, sexualidade 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pt-BR" dirty="0" smtClean="0"/>
              <a:t> Supervisão de casos  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pt-BR" dirty="0" smtClean="0"/>
              <a:t>Descoberta de talentos e orientação vocacional.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2800" b="1" smtClean="0"/>
              <a:t>Qual das seguintes intervenções você acha recomendável para melhorar as políticas e praticas governamentais?</a:t>
            </a:r>
            <a:endParaRPr lang="pt-BR" sz="2800" smtClean="0"/>
          </a:p>
        </p:txBody>
      </p:sp>
      <p:sp>
        <p:nvSpPr>
          <p:cNvPr id="39938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None/>
            </a:pPr>
            <a:r>
              <a:rPr lang="pt-BR" sz="2800" smtClean="0"/>
              <a:t>Cinco Itens mais mencionados pelas instituições entrevistadas:</a:t>
            </a:r>
          </a:p>
          <a:p>
            <a:r>
              <a:rPr lang="pt-BR" sz="2800" smtClean="0"/>
              <a:t>Integração dos temas em programas educacionais  </a:t>
            </a:r>
          </a:p>
          <a:p>
            <a:r>
              <a:rPr lang="pt-BR" sz="2800" b="1" smtClean="0"/>
              <a:t>Transparência</a:t>
            </a:r>
            <a:r>
              <a:rPr lang="pt-BR" sz="2800" smtClean="0"/>
              <a:t>, promoção e disseminação de </a:t>
            </a:r>
            <a:r>
              <a:rPr lang="pt-BR" sz="2800" b="1" smtClean="0"/>
              <a:t>informações  </a:t>
            </a:r>
          </a:p>
          <a:p>
            <a:r>
              <a:rPr lang="pt-BR" sz="2800" smtClean="0"/>
              <a:t>Promover a educação de pares</a:t>
            </a:r>
          </a:p>
          <a:p>
            <a:r>
              <a:rPr lang="pt-BR" sz="2800" b="1" smtClean="0"/>
              <a:t>Estimular os direitos humanos </a:t>
            </a:r>
          </a:p>
          <a:p>
            <a:r>
              <a:rPr lang="pt-BR" sz="2800" smtClean="0"/>
              <a:t>Coordenar e harmonizar  diferentes atores </a:t>
            </a:r>
          </a:p>
          <a:p>
            <a:pPr>
              <a:buFont typeface="Arial" charset="0"/>
              <a:buNone/>
            </a:pPr>
            <a:endParaRPr lang="pt-BR" sz="2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smtClean="0"/>
              <a:t>Obrigada 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dirty="0" smtClean="0">
                <a:hlinkClick r:id="rId2"/>
              </a:rPr>
              <a:t>www.unesco.org.br</a:t>
            </a:r>
            <a:endParaRPr lang="pt-BR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dirty="0" smtClean="0">
                <a:hlinkClick r:id="rId3"/>
              </a:rPr>
              <a:t>www.unesco.org</a:t>
            </a:r>
            <a:endParaRPr lang="pt-BR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3600" smtClean="0"/>
              <a:t>Uso de qualquer droga (exceto álcool e tabaco) – ano 2005</a:t>
            </a:r>
          </a:p>
        </p:txBody>
      </p:sp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</p:nvPr>
        </p:nvGraphicFramePr>
        <p:xfrm>
          <a:off x="571500" y="2714625"/>
          <a:ext cx="8229600" cy="192881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964413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Na Vida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No Ano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No</a:t>
                      </a:r>
                      <a:r>
                        <a:rPr lang="pt-BR" baseline="0" dirty="0" smtClean="0"/>
                        <a:t> Mês</a:t>
                      </a:r>
                      <a:endParaRPr lang="pt-BR" dirty="0"/>
                    </a:p>
                  </a:txBody>
                  <a:tcPr/>
                </a:tc>
              </a:tr>
              <a:tr h="964413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22,8 %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10,3 %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4,5 %</a:t>
                      </a:r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6400" name="CaixaDeTexto 6"/>
          <p:cNvSpPr txBox="1">
            <a:spLocks noChangeArrowheads="1"/>
          </p:cNvSpPr>
          <p:nvPr/>
        </p:nvSpPr>
        <p:spPr bwMode="auto">
          <a:xfrm>
            <a:off x="714375" y="5143500"/>
            <a:ext cx="7073900" cy="738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 sz="1200" i="1">
                <a:latin typeface="Calibri" pitchFamily="34" charset="0"/>
              </a:rPr>
              <a:t>Fonte:  SENAD e CEBRID no II levantamento domiciliar sobre o uso de drogas no Psicotrópicas Brasil – 2005 -</a:t>
            </a:r>
          </a:p>
          <a:p>
            <a:r>
              <a:rPr lang="pt-BR" sz="1200" i="1">
                <a:latin typeface="Calibri" pitchFamily="34" charset="0"/>
              </a:rPr>
              <a:t> estudo envolvendo 108 maiores cidades do país.</a:t>
            </a:r>
          </a:p>
          <a:p>
            <a:endParaRPr lang="pt-BR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1800" smtClean="0"/>
              <a:t>Distribuição dos entrevistados de 12 a 65 anos, segundo tipo de uso </a:t>
            </a:r>
            <a:br>
              <a:rPr lang="pt-BR" sz="1800" smtClean="0"/>
            </a:br>
            <a:r>
              <a:rPr lang="pt-BR" sz="1800" smtClean="0"/>
              <a:t>das drogas mais utilizadas nas 108 cidades com mais de 200 mil habitantes</a:t>
            </a:r>
          </a:p>
        </p:txBody>
      </p:sp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3708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Drogas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Tipo de Uso</a:t>
                      </a:r>
                      <a:r>
                        <a:rPr lang="pt-BR" baseline="0" dirty="0" smtClean="0"/>
                        <a:t> %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%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%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Na</a:t>
                      </a:r>
                      <a:r>
                        <a:rPr lang="pt-BR" baseline="0" dirty="0" smtClean="0"/>
                        <a:t> Vida 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No Ano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No Mês 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Maconha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8,8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2,6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1,9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Solventes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6,1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1,2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0,4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Benzodiazepínicos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5,6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2,1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1,3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 err="1" smtClean="0"/>
                        <a:t>Orexígenos</a:t>
                      </a:r>
                      <a:r>
                        <a:rPr lang="pt-BR" baseline="0" dirty="0" smtClean="0"/>
                        <a:t> 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4,1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3,8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0,1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Estimulantes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3,2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0,7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0,3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Cocaína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2,9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0,7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0,4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Álcool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74,6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49,8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38,3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Tabaco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44,0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19,2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18,4</a:t>
                      </a:r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7467" name="CaixaDeTexto 5"/>
          <p:cNvSpPr txBox="1">
            <a:spLocks noChangeArrowheads="1"/>
          </p:cNvSpPr>
          <p:nvPr/>
        </p:nvSpPr>
        <p:spPr bwMode="auto">
          <a:xfrm>
            <a:off x="357188" y="5500688"/>
            <a:ext cx="70739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 sz="1200" i="1">
                <a:latin typeface="Calibri" pitchFamily="34" charset="0"/>
              </a:rPr>
              <a:t>Fonte:  SENAD e CEBRID no II levantamento domiciliar sobre o uso de drogas no Psicotrópicas  Brasil – 2005 -</a:t>
            </a:r>
          </a:p>
          <a:p>
            <a:r>
              <a:rPr lang="pt-BR" sz="1200" i="1">
                <a:latin typeface="Calibri" pitchFamily="34" charset="0"/>
              </a:rPr>
              <a:t> estudo envolvendo 108 maiores cidades do país.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00063" y="285750"/>
            <a:ext cx="8229600" cy="1143000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pt-BR" dirty="0" smtClean="0"/>
              <a:t>   Educação e redução de danos um caminho para inclusão social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pt-BR" sz="2800" dirty="0" smtClean="0"/>
              <a:t>Primeira fase: Pesquisa bibliográfica e busca de parceiros nacionais;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pt-BR" sz="2800" dirty="0" smtClean="0"/>
              <a:t>Segunda fase: desenvolvimento do instrumental de pesquisa;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pt-BR" sz="2800" dirty="0" smtClean="0"/>
              <a:t>Terceira fase: Levantamento das políticas públicas existentes;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pt-BR" sz="2800" dirty="0" smtClean="0"/>
              <a:t>Quarta fase: Estudo do perfil das Organizações não Governamentais, movimentos sociais organizados e organizações governamentais que atuem na temática;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pt-BR" sz="2800" dirty="0" smtClean="0"/>
              <a:t>Quinta fase – Disseminação de Experiências em Seminário Nacional;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pt-BR" sz="2800" dirty="0" smtClean="0"/>
              <a:t>Sexta fase– Elaboração de Material para publicação.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Objetivos do Estudo</a:t>
            </a:r>
          </a:p>
        </p:txBody>
      </p:sp>
      <p:sp>
        <p:nvSpPr>
          <p:cNvPr id="19458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smtClean="0"/>
              <a:t>Conhecer experiências em educação e redução de danos no Brasil,  buscando  fortalecer  a construção das políticas públicas no setor.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Parceiros do Estudo no Brasil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pt-BR" dirty="0" smtClean="0"/>
              <a:t>Consultores responsáveis pela elaboração do estudo: Raquel Barros e Doralice Oliveira Gomes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pt-BR" dirty="0" smtClean="0"/>
              <a:t>Estudo financiado pela comunidade Européia;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pt-BR" dirty="0" smtClean="0"/>
              <a:t>Parceiros na elaboração: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pt-BR" dirty="0" smtClean="0"/>
              <a:t>SENAD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pt-BR" dirty="0" smtClean="0"/>
              <a:t>Ministério da Saúde</a:t>
            </a:r>
          </a:p>
          <a:p>
            <a:pPr lvl="2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pt-BR" dirty="0" smtClean="0"/>
              <a:t>Programa Nacional de DST e </a:t>
            </a:r>
            <a:r>
              <a:rPr lang="pt-BR" dirty="0" err="1" smtClean="0"/>
              <a:t>aids</a:t>
            </a:r>
            <a:r>
              <a:rPr lang="pt-BR" dirty="0" smtClean="0"/>
              <a:t> </a:t>
            </a:r>
          </a:p>
          <a:p>
            <a:pPr lvl="2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pt-BR" dirty="0" smtClean="0"/>
              <a:t>Coordenação de Saúde Mental</a:t>
            </a:r>
          </a:p>
          <a:p>
            <a:pPr lvl="2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pt-BR" dirty="0" smtClean="0"/>
              <a:t>Programa de Hepatites Virais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pt-BR" dirty="0" smtClean="0"/>
              <a:t>Agências do Sistema Nações Unidas:</a:t>
            </a:r>
          </a:p>
          <a:p>
            <a:pPr lvl="2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pt-BR" dirty="0" smtClean="0"/>
              <a:t>UNESCO e UNODC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Políticas Públicas Existentes</a:t>
            </a:r>
          </a:p>
        </p:txBody>
      </p:sp>
      <p:sp>
        <p:nvSpPr>
          <p:cNvPr id="21506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sz="1800" smtClean="0"/>
              <a:t>Capacitação – profissionais, liderança comunitária, professores;</a:t>
            </a:r>
          </a:p>
          <a:p>
            <a:r>
              <a:rPr lang="pt-BR" sz="1800" smtClean="0"/>
              <a:t>Acesso a informação: Observatório brasileiro de informações sobre drogas- OBID: fonte oficial da SENAD. Divulga informações de estudos sobre drogas, redução de danos, etc.</a:t>
            </a:r>
          </a:p>
          <a:p>
            <a:pPr lvl="1"/>
            <a:r>
              <a:rPr lang="pt-BR" sz="1800" smtClean="0"/>
              <a:t>Portal Jovem, Viva voz ( informações e orientações sobre drogas via telefone);</a:t>
            </a:r>
          </a:p>
          <a:p>
            <a:r>
              <a:rPr lang="pt-BR" sz="1800" smtClean="0"/>
              <a:t>Ministério da Saúde - Centros de Atenção Psicossocial (CAPS), incluindo aqui os CAPS voltados para o atendimento aos usuários de álcool e outras drogas, os CAPS-ad;</a:t>
            </a:r>
          </a:p>
          <a:p>
            <a:r>
              <a:rPr lang="pt-BR" sz="1800" smtClean="0"/>
              <a:t>Centro de Referência de Assistência Social (CRAS) é uma unidade pública da política de assistência social, de base municipal, integrante do Sistema Único de Assistência Social, localizado em áreas com maiores índices de vulnerabilidade e risco social;</a:t>
            </a:r>
          </a:p>
          <a:p>
            <a:r>
              <a:rPr lang="pt-BR" sz="1800" smtClean="0"/>
              <a:t>Programa Cultura Viva, do Ministério da Cultura (MinC), posiciona a cultura enquanto uma ação de educação e cidadania;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Políticas Públicas Existentes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sz="2000" dirty="0" smtClean="0"/>
              <a:t>Educação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pt-BR" sz="2000" dirty="0" smtClean="0"/>
              <a:t>Programas direcionados à escolas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pt-BR" sz="1700" dirty="0" smtClean="0"/>
              <a:t>Formação de docentes por educação à distância ( SENAD e MEC)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pt-BR" sz="1700" dirty="0" smtClean="0"/>
              <a:t>Programa Saúde na Escola ( PSE) </a:t>
            </a:r>
          </a:p>
          <a:p>
            <a:pPr lvl="2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pt-BR" sz="1700" dirty="0" smtClean="0"/>
              <a:t>Componentes: </a:t>
            </a:r>
          </a:p>
          <a:p>
            <a:pPr lvl="3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pt-BR" sz="1700" dirty="0" smtClean="0"/>
              <a:t>avaliação das condições de saúde;</a:t>
            </a:r>
          </a:p>
          <a:p>
            <a:pPr lvl="3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pt-BR" sz="1700" dirty="0" smtClean="0"/>
              <a:t> promoção da saúde;</a:t>
            </a:r>
          </a:p>
          <a:p>
            <a:pPr lvl="3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pt-BR" sz="1700" dirty="0" smtClean="0"/>
              <a:t>educação permanente e capacitação dos profissionais e de jovens; </a:t>
            </a:r>
          </a:p>
          <a:p>
            <a:pPr lvl="3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pt-BR" sz="1700" dirty="0" smtClean="0"/>
              <a:t>monitoramento e avaliação da saúde dos estudantes;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pt-BR" sz="1700" dirty="0" smtClean="0"/>
              <a:t>Projeto Saúde e Prevenção nas Escolas;</a:t>
            </a:r>
          </a:p>
          <a:p>
            <a:pPr lvl="3" fontAlgn="auto">
              <a:spcAft>
                <a:spcPts val="0"/>
              </a:spcAft>
              <a:buFont typeface="Arial" pitchFamily="34" charset="0"/>
              <a:buChar char="–"/>
              <a:defRPr/>
            </a:pPr>
            <a:endParaRPr lang="pt-BR" sz="800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sz="2000" dirty="0" smtClean="0"/>
              <a:t>Saúde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pt-BR" sz="2000" dirty="0" smtClean="0"/>
              <a:t>Ações de redução de danos relacionadas à prevenção à infecção dos vírus HIV e Hepatites B e C entre usuários de drogas;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pt-BR" sz="2000" dirty="0" smtClean="0"/>
              <a:t>distribuição facilitada de preservativos em unidades básicas de saúde e em campanhas específicas também configuram ações de atenção à saúde e prevenção da infecção do vírus HIV/AIDS e Hepatites B e C;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pt-BR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548</TotalTime>
  <Words>1378</Words>
  <Application>Microsoft Office PowerPoint</Application>
  <PresentationFormat>On-screen Show (4:3)</PresentationFormat>
  <Paragraphs>368</Paragraphs>
  <Slides>25</Slides>
  <Notes>2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Modelo de design</vt:lpstr>
      </vt:variant>
      <vt:variant>
        <vt:i4>1</vt:i4>
      </vt:variant>
      <vt:variant>
        <vt:lpstr>Títulos de slides</vt:lpstr>
      </vt:variant>
      <vt:variant>
        <vt:i4>25</vt:i4>
      </vt:variant>
    </vt:vector>
  </HeadingPairs>
  <TitlesOfParts>
    <vt:vector size="29" baseType="lpstr">
      <vt:lpstr>Calibri</vt:lpstr>
      <vt:lpstr>Arial</vt:lpstr>
      <vt:lpstr>Times New Roman</vt:lpstr>
      <vt:lpstr>Tema do Office</vt:lpstr>
      <vt:lpstr>Slide 1</vt:lpstr>
      <vt:lpstr>Drogas no Brasil: Levantamento 2005 Alguns achados relevantes</vt:lpstr>
      <vt:lpstr>Uso de qualquer droga (exceto álcool e tabaco) – ano 2005</vt:lpstr>
      <vt:lpstr>Distribuição dos entrevistados de 12 a 65 anos, segundo tipo de uso  das drogas mais utilizadas nas 108 cidades com mais de 200 mil habitantes</vt:lpstr>
      <vt:lpstr>   Educação e redução de danos um caminho para inclusão social</vt:lpstr>
      <vt:lpstr>Objetivos do Estudo</vt:lpstr>
      <vt:lpstr>Parceiros do Estudo no Brasil</vt:lpstr>
      <vt:lpstr>Políticas Públicas Existentes</vt:lpstr>
      <vt:lpstr>Políticas Públicas Existentes</vt:lpstr>
      <vt:lpstr>Metodologia</vt:lpstr>
      <vt:lpstr>Tipo de Organização</vt:lpstr>
      <vt:lpstr>Slide 12</vt:lpstr>
      <vt:lpstr>Representatividade Geográfica das Instituições</vt:lpstr>
      <vt:lpstr>Instituições por tipo de atendimento/serviço prestado</vt:lpstr>
      <vt:lpstr>Percentual das instituições por público-alvo</vt:lpstr>
      <vt:lpstr>Distribuição das instituições estudadas segundo tipo de atividade relacionadas à educação</vt:lpstr>
      <vt:lpstr>Percentual de instituições por tipo de material educativo elaborado</vt:lpstr>
      <vt:lpstr>Resultados</vt:lpstr>
      <vt:lpstr>Ações de Redução de danos relatadas pelas instituições</vt:lpstr>
      <vt:lpstr>Resultados</vt:lpstr>
      <vt:lpstr>Utilização da Internet</vt:lpstr>
      <vt:lpstr>Resultados </vt:lpstr>
      <vt:lpstr>Parcerias no setor de educação</vt:lpstr>
      <vt:lpstr>Qual das seguintes intervenções você acha recomendável para melhorar as políticas e praticas governamentais?</vt:lpstr>
      <vt:lpstr>Obrigada 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Seminário: Educação para Redução de Danos ao uso de drogas: um caminho para a inclusão social</dc:title>
  <dc:creator>Maria Rebeca Otero Gomes</dc:creator>
  <cp:lastModifiedBy>Observa</cp:lastModifiedBy>
  <cp:revision>69</cp:revision>
  <dcterms:created xsi:type="dcterms:W3CDTF">2008-12-07T02:16:44Z</dcterms:created>
  <dcterms:modified xsi:type="dcterms:W3CDTF">2011-05-24T19:17:22Z</dcterms:modified>
</cp:coreProperties>
</file>